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10" r:id="rId3"/>
    <p:sldId id="312" r:id="rId4"/>
    <p:sldId id="305" r:id="rId5"/>
    <p:sldId id="306" r:id="rId6"/>
    <p:sldId id="313" r:id="rId7"/>
    <p:sldId id="311" r:id="rId8"/>
    <p:sldId id="314" r:id="rId9"/>
    <p:sldId id="304" r:id="rId10"/>
    <p:sldId id="308" r:id="rId11"/>
    <p:sldId id="3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4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126"/>
    <a:srgbClr val="9DC3E6"/>
    <a:srgbClr val="1777B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 autoAdjust="0"/>
    <p:restoredTop sz="84465" autoAdjust="0"/>
  </p:normalViewPr>
  <p:slideViewPr>
    <p:cSldViewPr snapToGrid="0" snapToObjects="1">
      <p:cViewPr varScale="1">
        <p:scale>
          <a:sx n="85" d="100"/>
          <a:sy n="85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5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Structure of </a:t>
            </a:r>
            <a:r>
              <a:rPr lang="en-US" dirty="0" err="1" smtClean="0"/>
              <a:t>reddit</a:t>
            </a:r>
            <a:r>
              <a:rPr lang="en-US" dirty="0" smtClean="0"/>
              <a:t> posts and communities (</a:t>
            </a:r>
            <a:r>
              <a:rPr lang="en-US" dirty="0" err="1" smtClean="0"/>
              <a:t>subreddits</a:t>
            </a:r>
            <a:r>
              <a:rPr lang="en-US" dirty="0" smtClean="0"/>
              <a:t>, threads, </a:t>
            </a:r>
            <a:r>
              <a:rPr lang="en-US" dirty="0" err="1" smtClean="0"/>
              <a:t>upvotes</a:t>
            </a:r>
            <a:r>
              <a:rPr lang="en-US" dirty="0" smtClean="0"/>
              <a:t> &amp;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downvotes</a:t>
            </a:r>
            <a:r>
              <a:rPr lang="en-US" baseline="0" dirty="0" smtClean="0"/>
              <a:t>, comments)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7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https://www.youtube.com/watch?v=cQ54GDm1eL0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7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https://www.youtube.com/watch?v=we1I6nK6OBg</a:t>
            </a:r>
          </a:p>
          <a:p>
            <a:r>
              <a:rPr lang="en-US" dirty="0" smtClean="0"/>
              <a:t>https://elevenlabs.io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The audio is completely fabricated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43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Takeaways: (1) lies spread faster than the truth,</a:t>
            </a:r>
            <a:r>
              <a:rPr lang="en-US" baseline="0" dirty="0" smtClean="0"/>
              <a:t> (2) it’s because _people_ spread them, not bots (i.e. small groups of individuals with agendas using computer code to influence public opinions)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8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Hate groups see Musk Twitter</a:t>
            </a:r>
            <a:r>
              <a:rPr lang="en-US" baseline="0" dirty="0" smtClean="0"/>
              <a:t> buyout as a chance to spread their agenda. Point is: what is the appropriate way to regulate social media?</a:t>
            </a:r>
          </a:p>
          <a:p>
            <a:endParaRPr lang="en-US" baseline="0" dirty="0" smtClean="0"/>
          </a:p>
          <a:p>
            <a:r>
              <a:rPr lang="en-US" dirty="0" smtClean="0"/>
              <a:t>https://networkcontagion.us/reports/2-8-23-twittertakeover-how-the-musk-acquisition-became-a-launchpad-for-gen-z-neo-nazis-ye-and-widespread-antisemitism/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79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Clustering – dimensionality reduction</a:t>
            </a:r>
          </a:p>
          <a:p>
            <a:r>
              <a:rPr lang="en-US" dirty="0" smtClean="0"/>
              <a:t>Abstraction – dimensionality creation </a:t>
            </a:r>
          </a:p>
          <a:p>
            <a:r>
              <a:rPr lang="en-US" dirty="0" smtClean="0"/>
              <a:t>Generation – creating new data based on</a:t>
            </a:r>
            <a:r>
              <a:rPr lang="en-US" baseline="0" dirty="0" smtClean="0"/>
              <a:t> reduced or </a:t>
            </a:r>
            <a:r>
              <a:rPr lang="en-US" baseline="0" smtClean="0"/>
              <a:t>abstracted 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0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feeling do you get from this first post? Positive?</a:t>
            </a:r>
            <a:r>
              <a:rPr lang="en-US" baseline="0" dirty="0" smtClean="0"/>
              <a:t> Negative</a:t>
            </a:r>
            <a:r>
              <a:rPr lang="en-US" baseline="0" dirty="0" smtClean="0"/>
              <a:t>? Neutral? We’ll learn to quantify that “sentiment”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73 million</a:t>
            </a:r>
            <a:r>
              <a:rPr lang="en-US" baseline="0" dirty="0" smtClean="0"/>
              <a:t> daily users</a:t>
            </a:r>
          </a:p>
          <a:p>
            <a:r>
              <a:rPr lang="en-US" baseline="0" dirty="0" smtClean="0"/>
              <a:t>268 million weekly users</a:t>
            </a:r>
          </a:p>
          <a:p>
            <a:r>
              <a:rPr lang="en-US" baseline="0" dirty="0" smtClean="0"/>
              <a:t>100,000+ active “</a:t>
            </a:r>
            <a:r>
              <a:rPr lang="en-US" baseline="0" dirty="0" err="1" smtClean="0"/>
              <a:t>subreddits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$804,000,000 in revenue in 2023</a:t>
            </a:r>
          </a:p>
          <a:p>
            <a:r>
              <a:rPr lang="en-US" dirty="0" smtClean="0"/>
              <a:t>Stats from</a:t>
            </a:r>
            <a:r>
              <a:rPr lang="en-US" dirty="0" smtClean="0"/>
              <a:t>: https://backlinko.com/reddit-users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4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idjourney.com/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.org/doi/10.1126/science.aap955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tech/bluesky-twitter-elon-musk-rival-b2213967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tworkcontagion.us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3347-023-00635-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Mining Social Media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 txBox="1">
            <a:spLocks/>
          </p:cNvSpPr>
          <p:nvPr/>
        </p:nvSpPr>
        <p:spPr>
          <a:xfrm>
            <a:off x="1676400" y="53546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Lab 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88" y="1965763"/>
            <a:ext cx="7263824" cy="41507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964" y="6400800"/>
            <a:ext cx="18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Midjourney</a:t>
            </a:r>
            <a:r>
              <a:rPr lang="en-US" dirty="0" smtClean="0"/>
              <a:t>;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57" y="314037"/>
            <a:ext cx="9262361" cy="62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32" y="761628"/>
            <a:ext cx="7192379" cy="53347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914" y="2714729"/>
            <a:ext cx="16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up/down-votes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399" y="3497253"/>
            <a:ext cx="11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2311768" y="2369790"/>
            <a:ext cx="1316649" cy="5296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87284" y="2418312"/>
            <a:ext cx="2543082" cy="1258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7323" y="911570"/>
            <a:ext cx="10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subreddit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2151466" y="1009523"/>
            <a:ext cx="1476951" cy="867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8769" y="1628483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767195" y="1443817"/>
            <a:ext cx="1861222" cy="398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Mining Social Media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 txBox="1">
            <a:spLocks/>
          </p:cNvSpPr>
          <p:nvPr/>
        </p:nvSpPr>
        <p:spPr>
          <a:xfrm>
            <a:off x="1676400" y="53546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Lab 9</a:t>
            </a:r>
            <a:endParaRPr lang="en-US" dirty="0"/>
          </a:p>
        </p:txBody>
      </p:sp>
      <p:pic>
        <p:nvPicPr>
          <p:cNvPr id="5" name="You Won’t Believe What Obama Says In This Video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6002" y="1971142"/>
            <a:ext cx="7359995" cy="41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618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45455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oe Rogan Wants To Get Ratatouilled (feat. Ben Shapiro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36021" y="316088"/>
            <a:ext cx="6138289" cy="61382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111" y="569076"/>
            <a:ext cx="47864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/>
              <a:t>Joe Rogan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Host of “most-listened-to podcast globally” acc. to Spotify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u="sng" dirty="0" smtClean="0"/>
              <a:t>Ben Shapiro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Lawyer, columnist, author, and conservative political pundit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u="sng" dirty="0" smtClean="0"/>
              <a:t>Ratatouille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2007 Pixar film about a rat that cooks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 smtClean="0"/>
              <a:t>This conversation </a:t>
            </a:r>
            <a:r>
              <a:rPr lang="en-US" sz="2400" b="1" u="sng" dirty="0" smtClean="0"/>
              <a:t>never happened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95025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0" y="345576"/>
            <a:ext cx="9361340" cy="5766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145" y="6317734"/>
            <a:ext cx="141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Link to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1892"/>
            <a:ext cx="9728200" cy="748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Recent changes to Twitter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8845" y="1518674"/>
            <a:ext cx="5226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2006</a:t>
            </a:r>
            <a:r>
              <a:rPr lang="en-US" dirty="0" smtClean="0"/>
              <a:t> – Twitter founded by Jack Dorsey, Noah Glass, Evan Williams, &amp; Biz Stone with Dorsey as CEO</a:t>
            </a:r>
          </a:p>
          <a:p>
            <a:endParaRPr lang="en-US" dirty="0"/>
          </a:p>
          <a:p>
            <a:r>
              <a:rPr lang="en-US" b="1" dirty="0" smtClean="0"/>
              <a:t>2014</a:t>
            </a:r>
            <a:r>
              <a:rPr lang="en-US" dirty="0" smtClean="0"/>
              <a:t> – Twitter daily users peaks at 661,000,000</a:t>
            </a:r>
          </a:p>
          <a:p>
            <a:endParaRPr lang="en-US" dirty="0"/>
          </a:p>
          <a:p>
            <a:r>
              <a:rPr lang="en-US" b="1" dirty="0" smtClean="0"/>
              <a:t>Feb-Oct 2020 </a:t>
            </a:r>
            <a:r>
              <a:rPr lang="en-US" dirty="0" smtClean="0"/>
              <a:t>– Multiple groups attempt to “oust” Dorsey</a:t>
            </a:r>
          </a:p>
          <a:p>
            <a:endParaRPr lang="en-US" dirty="0" smtClean="0"/>
          </a:p>
          <a:p>
            <a:r>
              <a:rPr lang="en-US" b="1" dirty="0" smtClean="0"/>
              <a:t>May 2022 </a:t>
            </a:r>
            <a:r>
              <a:rPr lang="en-US" dirty="0" smtClean="0"/>
              <a:t>– Dorsey resigns and Musk offers to buy</a:t>
            </a:r>
          </a:p>
          <a:p>
            <a:endParaRPr lang="en-US" dirty="0" smtClean="0"/>
          </a:p>
          <a:p>
            <a:r>
              <a:rPr lang="en-US" b="1" dirty="0" smtClean="0"/>
              <a:t>Oct 2022 </a:t>
            </a:r>
            <a:r>
              <a:rPr lang="en-US" dirty="0" smtClean="0"/>
              <a:t>– Musk takes over; lays off 5,500 employees</a:t>
            </a:r>
          </a:p>
          <a:p>
            <a:endParaRPr lang="en-US" dirty="0"/>
          </a:p>
          <a:p>
            <a:r>
              <a:rPr lang="en-US" b="1" dirty="0" smtClean="0"/>
              <a:t>Oct </a:t>
            </a:r>
            <a:r>
              <a:rPr lang="en-US" b="1" dirty="0"/>
              <a:t>2022 </a:t>
            </a:r>
            <a:r>
              <a:rPr lang="en-US" dirty="0"/>
              <a:t>– Dorsey starts “</a:t>
            </a:r>
            <a:r>
              <a:rPr lang="en-US" dirty="0">
                <a:hlinkClick r:id="rId3"/>
              </a:rPr>
              <a:t>Bluesky</a:t>
            </a:r>
            <a:r>
              <a:rPr lang="en-US" dirty="0"/>
              <a:t>” as a Twitter </a:t>
            </a:r>
            <a:r>
              <a:rPr lang="en-US" dirty="0" smtClean="0"/>
              <a:t>alternative</a:t>
            </a:r>
          </a:p>
          <a:p>
            <a:endParaRPr lang="en-US" dirty="0" smtClean="0"/>
          </a:p>
          <a:p>
            <a:r>
              <a:rPr lang="en-US" b="1" dirty="0" smtClean="0"/>
              <a:t>Apr 2023 </a:t>
            </a:r>
            <a:r>
              <a:rPr lang="en-US" dirty="0" smtClean="0"/>
              <a:t>– Changes to Twitter API, the point is to </a:t>
            </a:r>
            <a:r>
              <a:rPr lang="en-US" b="1" u="sng" dirty="0" smtClean="0"/>
              <a:t>get rid of bots</a:t>
            </a:r>
            <a:r>
              <a:rPr lang="en-US" dirty="0" smtClean="0"/>
              <a:t> and </a:t>
            </a:r>
            <a:r>
              <a:rPr lang="en-US" b="1" u="sng" dirty="0" smtClean="0"/>
              <a:t>promote free speech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2643"/>
            <a:ext cx="4278036" cy="2482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0133"/>
            <a:ext cx="4278036" cy="240915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960534" y="1772356"/>
            <a:ext cx="0" cy="44929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62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62" y="2597218"/>
            <a:ext cx="8828117" cy="4074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7" y="3372361"/>
            <a:ext cx="1885736" cy="1707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17" y="500410"/>
            <a:ext cx="8749646" cy="2096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347" y="5855143"/>
            <a:ext cx="2021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6"/>
              </a:rPr>
              <a:t>Network Contagion Research Institute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3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Scraping </a:t>
            </a:r>
            <a:r>
              <a:rPr lang="en-US" dirty="0" err="1" smtClean="0"/>
              <a:t>Reddit</a:t>
            </a:r>
            <a:r>
              <a:rPr lang="en-US" dirty="0" smtClean="0"/>
              <a:t> with R</a:t>
            </a:r>
          </a:p>
          <a:p>
            <a:r>
              <a:rPr lang="en-US" dirty="0" smtClean="0"/>
              <a:t>Turning words into numbers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“If you can </a:t>
            </a:r>
            <a:r>
              <a:rPr lang="en-US" b="1" u="sng" dirty="0" smtClean="0"/>
              <a:t>quantify it</a:t>
            </a:r>
            <a:r>
              <a:rPr lang="en-US" b="1" dirty="0" smtClean="0"/>
              <a:t>, you can </a:t>
            </a:r>
            <a:r>
              <a:rPr lang="en-US" b="1" u="sng" dirty="0" smtClean="0"/>
              <a:t>do science</a:t>
            </a:r>
            <a:r>
              <a:rPr lang="en-US" b="1" dirty="0" smtClean="0"/>
              <a:t> with it”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2400" dirty="0" smtClean="0"/>
              <a:t>- Dr. Sarah Woolley (Columbia Psychology)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Unsupervised learning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032734" y="1791737"/>
            <a:ext cx="39515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Supervised</a:t>
            </a:r>
          </a:p>
          <a:p>
            <a:r>
              <a:rPr lang="en-US" sz="3200" dirty="0" smtClean="0"/>
              <a:t>Ground truth available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019921" y="1791737"/>
            <a:ext cx="4384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Unsupervised</a:t>
            </a:r>
          </a:p>
          <a:p>
            <a:r>
              <a:rPr lang="en-US" sz="3200" dirty="0" smtClean="0"/>
              <a:t>Ground truth unavailable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90" y="2970004"/>
            <a:ext cx="3784127" cy="35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49" y="2868955"/>
            <a:ext cx="3784127" cy="35428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86221" y="1690687"/>
            <a:ext cx="4937469" cy="4981045"/>
          </a:xfrm>
          <a:prstGeom prst="rect">
            <a:avLst/>
          </a:prstGeom>
          <a:noFill/>
          <a:ln w="38100">
            <a:solidFill>
              <a:srgbClr val="E02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94956" cy="4744508"/>
          </a:xfrm>
        </p:spPr>
        <p:txBody>
          <a:bodyPr>
            <a:normAutofit/>
          </a:bodyPr>
          <a:lstStyle/>
          <a:p>
            <a:r>
              <a:rPr lang="en-US" dirty="0" smtClean="0"/>
              <a:t>Clustering</a:t>
            </a:r>
          </a:p>
          <a:p>
            <a:r>
              <a:rPr lang="en-US" dirty="0" smtClean="0"/>
              <a:t>Abstraction</a:t>
            </a:r>
          </a:p>
          <a:p>
            <a:r>
              <a:rPr lang="en-US" dirty="0" smtClean="0"/>
              <a:t>Generative models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Watson (2023) On the Philosophy of Unsupervised Learning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75" y="2322865"/>
            <a:ext cx="7459116" cy="28483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4575" y="4549422"/>
            <a:ext cx="7459116" cy="621816"/>
          </a:xfrm>
          <a:prstGeom prst="rect">
            <a:avLst/>
          </a:prstGeom>
          <a:noFill/>
          <a:ln w="38100">
            <a:solidFill>
              <a:srgbClr val="E02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8687</TotalTime>
  <Words>378</Words>
  <Application>Microsoft Office PowerPoint</Application>
  <PresentationFormat>Widescreen</PresentationFormat>
  <Paragraphs>89</Paragraphs>
  <Slides>11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Mining Social Media </vt:lpstr>
      <vt:lpstr>Mining Social Media </vt:lpstr>
      <vt:lpstr>PowerPoint Presentation</vt:lpstr>
      <vt:lpstr>PowerPoint Presentation</vt:lpstr>
      <vt:lpstr>PowerPoint Presentation</vt:lpstr>
      <vt:lpstr>PowerPoint Presentation</vt:lpstr>
      <vt:lpstr>Agenda</vt:lpstr>
      <vt:lpstr>Unsupervised learning</vt:lpstr>
      <vt:lpstr>Unsupervised 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257</cp:revision>
  <dcterms:created xsi:type="dcterms:W3CDTF">2022-01-22T23:15:34Z</dcterms:created>
  <dcterms:modified xsi:type="dcterms:W3CDTF">2024-04-03T18:15:50Z</dcterms:modified>
</cp:coreProperties>
</file>